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1"/>
  </p:handoutMasterIdLst>
  <p:sldIdLst>
    <p:sldId id="257" r:id="rId2"/>
    <p:sldId id="258" r:id="rId3"/>
    <p:sldId id="259" r:id="rId4"/>
    <p:sldId id="260" r:id="rId5"/>
    <p:sldId id="261" r:id="rId6"/>
    <p:sldId id="262" r:id="rId7"/>
    <p:sldId id="263" r:id="rId8"/>
    <p:sldId id="264" r:id="rId9"/>
    <p:sldId id="265" r:id="rId10"/>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4E5AA91C-528C-49E4-AC4A-D5CDC147AF8B}" type="datetimeFigureOut">
              <a:rPr lang="en-US" smtClean="0"/>
              <a:pPr/>
              <a:t>10/12/2016</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02237C38-3D36-4730-8E0B-4A8E4303DE1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2CBF7F-D4FF-4B83-9D5A-031EDA6E0F58}"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C6D70-CB7C-4384-8AC6-B20DB2AA727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2CBF7F-D4FF-4B83-9D5A-031EDA6E0F58}" type="datetimeFigureOut">
              <a:rPr lang="en-US" smtClean="0"/>
              <a:pPr/>
              <a:t>10/12/2016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7C6D70-CB7C-4384-8AC6-B20DB2AA727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latin typeface="Times New Roman" pitchFamily="18" charset="0"/>
                <a:cs typeface="Times New Roman" pitchFamily="18" charset="0"/>
              </a:rPr>
              <a:t>Concept of Knowledge</a:t>
            </a:r>
            <a:endParaRPr lang="en-US" sz="4000" dirty="0">
              <a:latin typeface="Times New Roman" pitchFamily="18" charset="0"/>
              <a:cs typeface="Times New Roman" pitchFamily="18" charset="0"/>
            </a:endParaRPr>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5</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latin typeface="Times New Roman" pitchFamily="18" charset="0"/>
                <a:cs typeface="Times New Roman" pitchFamily="18" charset="0"/>
              </a:rPr>
              <a:t>CONCEPT OF KNOWLEDGE</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599"/>
            <a:ext cx="8229600" cy="4343401"/>
          </a:xfrm>
        </p:spPr>
        <p:txBody>
          <a:bodyPr>
            <a:normAutofit/>
          </a:bodyPr>
          <a:lstStyle/>
          <a:p>
            <a:pPr marL="0" indent="0" algn="just">
              <a:buNone/>
            </a:pPr>
            <a:r>
              <a:rPr lang="en-US" dirty="0">
                <a:latin typeface="Times New Roman" pitchFamily="18" charset="0"/>
                <a:cs typeface="Times New Roman" pitchFamily="18" charset="0"/>
              </a:rPr>
              <a:t>Knowledge is an understanding of facts or principles relating to a particular subject area, skill is the application of knowledge resulting from a development of basic abilities through formal training and practical experiences. Every thing which a person learns achieves and obtained and it may be useful or harmful for a person is called knowledge.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0" indent="0" algn="just">
              <a:buNone/>
            </a:pPr>
            <a:r>
              <a:rPr lang="en-US" dirty="0">
                <a:latin typeface="Times New Roman" pitchFamily="18" charset="0"/>
                <a:cs typeface="Times New Roman" pitchFamily="18" charset="0"/>
              </a:rPr>
              <a:t>Knowledge” is a blend of experience, values, Information in context, and Insight that forms a basis on which to build new experiences and information, or to achieve specific goals. It refers to the process of comprehending, comparing, judging, remembering, and reasoning.</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92162"/>
          </a:xfrm>
        </p:spPr>
        <p:txBody>
          <a:bodyPr>
            <a:normAutofit/>
          </a:bodyPr>
          <a:lstStyle/>
          <a:p>
            <a:r>
              <a:rPr lang="en-US" sz="3200" b="1" dirty="0" smtClean="0">
                <a:latin typeface="Times New Roman" pitchFamily="18" charset="0"/>
                <a:cs typeface="Times New Roman" pitchFamily="18" charset="0"/>
              </a:rPr>
              <a:t>STAGES OF KNOWLEDGE</a:t>
            </a:r>
            <a:endParaRPr lang="en-US" sz="3200" dirty="0"/>
          </a:p>
        </p:txBody>
      </p:sp>
      <p:sp>
        <p:nvSpPr>
          <p:cNvPr id="4" name="Title 1"/>
          <p:cNvSpPr>
            <a:spLocks noGrp="1"/>
          </p:cNvSpPr>
          <p:nvPr>
            <p:ph idx="1"/>
          </p:nvPr>
        </p:nvSpPr>
        <p:spPr>
          <a:xfrm>
            <a:off x="457200" y="1143001"/>
            <a:ext cx="8229600" cy="4648200"/>
          </a:xfrm>
        </p:spPr>
        <p:txBody>
          <a:bodyPr>
            <a:normAutofit/>
          </a:bodyPr>
          <a:lstStyle/>
          <a:p>
            <a:pPr algn="ctr">
              <a:buNone/>
            </a:pPr>
            <a:endParaRPr lang="en-US" sz="1200" u="sng" dirty="0">
              <a:latin typeface="Times New Roman" pitchFamily="18" charset="0"/>
              <a:cs typeface="Times New Roman" pitchFamily="18" charset="0"/>
            </a:endParaRPr>
          </a:p>
          <a:p>
            <a:pPr lvl="0" algn="just"/>
            <a:r>
              <a:rPr lang="en-US" sz="3000" b="1" dirty="0" err="1">
                <a:latin typeface="Times New Roman" pitchFamily="18" charset="0"/>
                <a:cs typeface="Times New Roman" pitchFamily="18" charset="0"/>
              </a:rPr>
              <a:t>Ilmul</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Yaqeen</a:t>
            </a:r>
            <a:r>
              <a:rPr lang="en-US" sz="3000" b="1" dirty="0">
                <a:latin typeface="Times New Roman" pitchFamily="18" charset="0"/>
                <a:cs typeface="Times New Roman" pitchFamily="18" charset="0"/>
              </a:rPr>
              <a:t> (News):</a:t>
            </a:r>
            <a:r>
              <a:rPr lang="en-US" sz="3000" dirty="0">
                <a:latin typeface="Times New Roman" pitchFamily="18" charset="0"/>
                <a:cs typeface="Times New Roman" pitchFamily="18" charset="0"/>
              </a:rPr>
              <a:t> the thing which we hear or get from any source. It may be right or </a:t>
            </a:r>
            <a:r>
              <a:rPr lang="en-US" sz="3000" dirty="0" smtClean="0">
                <a:latin typeface="Times New Roman" pitchFamily="18" charset="0"/>
                <a:cs typeface="Times New Roman" pitchFamily="18" charset="0"/>
              </a:rPr>
              <a:t>wrong</a:t>
            </a:r>
            <a:endParaRPr lang="en-US" sz="3000" dirty="0">
              <a:latin typeface="Times New Roman" pitchFamily="18" charset="0"/>
              <a:cs typeface="Times New Roman" pitchFamily="18" charset="0"/>
            </a:endParaRPr>
          </a:p>
          <a:p>
            <a:pPr lvl="0" algn="just"/>
            <a:r>
              <a:rPr lang="en-US" sz="3000" b="1" dirty="0" err="1">
                <a:latin typeface="Times New Roman" pitchFamily="18" charset="0"/>
                <a:cs typeface="Times New Roman" pitchFamily="18" charset="0"/>
              </a:rPr>
              <a:t>Ain</a:t>
            </a:r>
            <a:r>
              <a:rPr lang="en-US" sz="3000" b="1" dirty="0">
                <a:latin typeface="Times New Roman" pitchFamily="18" charset="0"/>
                <a:cs typeface="Times New Roman" pitchFamily="18" charset="0"/>
              </a:rPr>
              <a:t>-ul-</a:t>
            </a:r>
            <a:r>
              <a:rPr lang="en-US" sz="3000" b="1" dirty="0" err="1">
                <a:latin typeface="Times New Roman" pitchFamily="18" charset="0"/>
                <a:cs typeface="Times New Roman" pitchFamily="18" charset="0"/>
              </a:rPr>
              <a:t>Yaqeen</a:t>
            </a:r>
            <a:r>
              <a:rPr lang="en-US" sz="3000" b="1" dirty="0">
                <a:latin typeface="Times New Roman" pitchFamily="18" charset="0"/>
                <a:cs typeface="Times New Roman" pitchFamily="18" charset="0"/>
              </a:rPr>
              <a:t> (Observation):</a:t>
            </a:r>
            <a:r>
              <a:rPr lang="en-US" sz="3000" dirty="0">
                <a:latin typeface="Times New Roman" pitchFamily="18" charset="0"/>
                <a:cs typeface="Times New Roman" pitchFamily="18" charset="0"/>
              </a:rPr>
              <a:t> the thing which we see by means of eyes. It is better knowledge than the </a:t>
            </a:r>
            <a:r>
              <a:rPr lang="en-US" sz="3000" dirty="0" smtClean="0">
                <a:latin typeface="Times New Roman" pitchFamily="18" charset="0"/>
                <a:cs typeface="Times New Roman" pitchFamily="18" charset="0"/>
              </a:rPr>
              <a:t>news</a:t>
            </a:r>
            <a:endParaRPr lang="en-US" sz="3000" dirty="0">
              <a:latin typeface="Times New Roman" pitchFamily="18" charset="0"/>
              <a:cs typeface="Times New Roman" pitchFamily="18" charset="0"/>
            </a:endParaRPr>
          </a:p>
          <a:p>
            <a:pPr lvl="0" algn="just"/>
            <a:r>
              <a:rPr lang="en-US" sz="3000" b="1" dirty="0" err="1">
                <a:latin typeface="Times New Roman" pitchFamily="18" charset="0"/>
                <a:cs typeface="Times New Roman" pitchFamily="18" charset="0"/>
              </a:rPr>
              <a:t>Haq</a:t>
            </a:r>
            <a:r>
              <a:rPr lang="en-US" sz="3000" b="1" dirty="0">
                <a:latin typeface="Times New Roman" pitchFamily="18" charset="0"/>
                <a:cs typeface="Times New Roman" pitchFamily="18" charset="0"/>
              </a:rPr>
              <a:t>-ul-</a:t>
            </a:r>
            <a:r>
              <a:rPr lang="en-US" sz="3000" b="1" dirty="0" err="1">
                <a:latin typeface="Times New Roman" pitchFamily="18" charset="0"/>
                <a:cs typeface="Times New Roman" pitchFamily="18" charset="0"/>
              </a:rPr>
              <a:t>Yaqeen</a:t>
            </a:r>
            <a:r>
              <a:rPr lang="en-US" sz="3000" b="1" dirty="0">
                <a:latin typeface="Times New Roman" pitchFamily="18" charset="0"/>
                <a:cs typeface="Times New Roman" pitchFamily="18" charset="0"/>
              </a:rPr>
              <a:t> (Experiment): </a:t>
            </a:r>
            <a:r>
              <a:rPr lang="en-US" sz="3000" dirty="0">
                <a:latin typeface="Times New Roman" pitchFamily="18" charset="0"/>
                <a:cs typeface="Times New Roman" pitchFamily="18" charset="0"/>
              </a:rPr>
              <a:t>the thing which is found true and can be proved any where under the same condition</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Times New Roman" pitchFamily="18" charset="0"/>
                <a:cs typeface="Times New Roman" pitchFamily="18" charset="0"/>
              </a:rPr>
              <a:t>KINDS OF KNOWLEDGE</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229600" cy="5257800"/>
          </a:xfrm>
        </p:spPr>
        <p:txBody>
          <a:bodyPr>
            <a:normAutofit fontScale="85000" lnSpcReduction="20000"/>
          </a:bodyPr>
          <a:lstStyle/>
          <a:p>
            <a:pPr marL="514350" lvl="0" indent="-514350" algn="just">
              <a:buAutoNum type="arabicPeriod"/>
            </a:pPr>
            <a:r>
              <a:rPr lang="en-US" sz="3300" b="1" dirty="0" smtClean="0">
                <a:latin typeface="Times New Roman" pitchFamily="18" charset="0"/>
                <a:cs typeface="Times New Roman" pitchFamily="18" charset="0"/>
              </a:rPr>
              <a:t>Prescribe </a:t>
            </a:r>
            <a:r>
              <a:rPr lang="en-US" sz="3300" b="1" dirty="0">
                <a:latin typeface="Times New Roman" pitchFamily="18" charset="0"/>
                <a:cs typeface="Times New Roman" pitchFamily="18" charset="0"/>
              </a:rPr>
              <a:t>Knowledge: </a:t>
            </a:r>
            <a:endParaRPr lang="en-US" sz="3300" b="1" dirty="0" smtClean="0">
              <a:latin typeface="Times New Roman" pitchFamily="18" charset="0"/>
              <a:cs typeface="Times New Roman" pitchFamily="18" charset="0"/>
            </a:endParaRPr>
          </a:p>
          <a:p>
            <a:pPr marL="0" lvl="0" indent="0" algn="just">
              <a:buNone/>
            </a:pPr>
            <a:r>
              <a:rPr lang="en-US" sz="3300" dirty="0" smtClean="0">
                <a:latin typeface="Times New Roman" pitchFamily="18" charset="0"/>
                <a:cs typeface="Times New Roman" pitchFamily="18" charset="0"/>
              </a:rPr>
              <a:t>It </a:t>
            </a:r>
            <a:r>
              <a:rPr lang="en-US" sz="3300" dirty="0">
                <a:latin typeface="Times New Roman" pitchFamily="18" charset="0"/>
                <a:cs typeface="Times New Roman" pitchFamily="18" charset="0"/>
              </a:rPr>
              <a:t>is knowledge about existence of Allah, knowledge of Holy Quran, </a:t>
            </a:r>
            <a:r>
              <a:rPr lang="en-US" sz="3300" dirty="0" err="1">
                <a:latin typeface="Times New Roman" pitchFamily="18" charset="0"/>
                <a:cs typeface="Times New Roman" pitchFamily="18" charset="0"/>
              </a:rPr>
              <a:t>Hadith</a:t>
            </a:r>
            <a:r>
              <a:rPr lang="en-US" sz="3300" dirty="0">
                <a:latin typeface="Times New Roman" pitchFamily="18" charset="0"/>
                <a:cs typeface="Times New Roman" pitchFamily="18" charset="0"/>
              </a:rPr>
              <a:t>, and knowledge of </a:t>
            </a:r>
            <a:r>
              <a:rPr lang="en-US" sz="3300" dirty="0" err="1">
                <a:latin typeface="Times New Roman" pitchFamily="18" charset="0"/>
                <a:cs typeface="Times New Roman" pitchFamily="18" charset="0"/>
              </a:rPr>
              <a:t>Fiqah</a:t>
            </a:r>
            <a:r>
              <a:rPr lang="en-US" sz="3300" dirty="0">
                <a:latin typeface="Times New Roman" pitchFamily="18" charset="0"/>
                <a:cs typeface="Times New Roman" pitchFamily="18" charset="0"/>
              </a:rPr>
              <a:t>. It is a knowledge which is permitted to obtain.</a:t>
            </a:r>
          </a:p>
          <a:p>
            <a:pPr marL="971550" lvl="1" indent="-514350" algn="just">
              <a:buFont typeface="+mj-lt"/>
              <a:buAutoNum type="arabicPeriod"/>
            </a:pPr>
            <a:r>
              <a:rPr lang="en-US" sz="3300" b="1" dirty="0" err="1">
                <a:latin typeface="Times New Roman" pitchFamily="18" charset="0"/>
                <a:cs typeface="Times New Roman" pitchFamily="18" charset="0"/>
              </a:rPr>
              <a:t>Farz-i-Ain</a:t>
            </a:r>
            <a:r>
              <a:rPr lang="en-US" sz="3300" b="1" dirty="0">
                <a:latin typeface="Times New Roman" pitchFamily="18" charset="0"/>
                <a:cs typeface="Times New Roman" pitchFamily="18" charset="0"/>
              </a:rPr>
              <a:t>: </a:t>
            </a:r>
            <a:r>
              <a:rPr lang="en-US" sz="3300" dirty="0">
                <a:latin typeface="Times New Roman" pitchFamily="18" charset="0"/>
                <a:cs typeface="Times New Roman" pitchFamily="18" charset="0"/>
              </a:rPr>
              <a:t>It includes all those knowledge that attainment is necessary for every individual. Ghazali says that it is the duty of every Muslim to get this knowledge such as elements of Islam, ethics, socialization, and ways of living and knowledge of beliefs.</a:t>
            </a:r>
          </a:p>
          <a:p>
            <a:pPr marL="971550" lvl="1" indent="-514350" algn="just">
              <a:buFont typeface="+mj-lt"/>
              <a:buAutoNum type="arabicPeriod"/>
            </a:pPr>
            <a:r>
              <a:rPr lang="en-US" sz="3300" b="1" dirty="0" err="1">
                <a:latin typeface="Times New Roman" pitchFamily="18" charset="0"/>
                <a:cs typeface="Times New Roman" pitchFamily="18" charset="0"/>
              </a:rPr>
              <a:t>Farz-i-Kifaya</a:t>
            </a:r>
            <a:r>
              <a:rPr lang="en-US" sz="3300" b="1" dirty="0">
                <a:latin typeface="Times New Roman" pitchFamily="18" charset="0"/>
                <a:cs typeface="Times New Roman" pitchFamily="18" charset="0"/>
              </a:rPr>
              <a:t>: </a:t>
            </a:r>
            <a:r>
              <a:rPr lang="en-US" sz="3300" dirty="0">
                <a:latin typeface="Times New Roman" pitchFamily="18" charset="0"/>
                <a:cs typeface="Times New Roman" pitchFamily="18" charset="0"/>
              </a:rPr>
              <a:t>It’s also very important but it has not extreme value. It is on the will of Muslim that they got this knowledge or not such as science, mathematics and </a:t>
            </a:r>
            <a:r>
              <a:rPr lang="en-US" sz="3300" dirty="0" smtClean="0">
                <a:latin typeface="Times New Roman" pitchFamily="18" charset="0"/>
                <a:cs typeface="Times New Roman" pitchFamily="18" charset="0"/>
              </a:rPr>
              <a:t>economics.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1"/>
            <a:ext cx="8229600" cy="4572000"/>
          </a:xfrm>
        </p:spPr>
        <p:txBody>
          <a:bodyPr/>
          <a:lstStyle/>
          <a:p>
            <a:pPr marL="514350" indent="-514350" algn="just">
              <a:buAutoNum type="arabicPeriod" startAt="2"/>
            </a:pPr>
            <a:r>
              <a:rPr lang="en-US" sz="2800" b="1" dirty="0" smtClean="0">
                <a:latin typeface="Times New Roman" pitchFamily="18" charset="0"/>
                <a:cs typeface="Times New Roman" pitchFamily="18" charset="0"/>
              </a:rPr>
              <a:t>Prohibited Knowledge:</a:t>
            </a:r>
          </a:p>
          <a:p>
            <a:pPr marL="0" indent="0" algn="just">
              <a:buNone/>
            </a:pPr>
            <a:r>
              <a:rPr lang="en-US" sz="2800" dirty="0" smtClean="0">
                <a:latin typeface="Times New Roman" pitchFamily="18" charset="0"/>
                <a:cs typeface="Times New Roman" pitchFamily="18" charset="0"/>
              </a:rPr>
              <a:t>The knowledge which is condemned by Islam. Muslims  should refrain from this. They are mostly use for destructive purpose such as necromancy</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Times New Roman" pitchFamily="18" charset="0"/>
                <a:cs typeface="Times New Roman" pitchFamily="18" charset="0"/>
              </a:rPr>
              <a:t>SOURCES OF KNOWLEDGE</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5105400"/>
          </a:xfrm>
        </p:spPr>
        <p:txBody>
          <a:bodyPr>
            <a:normAutofit/>
          </a:bodyPr>
          <a:lstStyle/>
          <a:p>
            <a:pPr lvl="0" algn="just">
              <a:buNone/>
            </a:pPr>
            <a:r>
              <a:rPr lang="en-US" sz="3000" b="1" dirty="0" smtClean="0">
                <a:latin typeface="Times New Roman" pitchFamily="18" charset="0"/>
                <a:cs typeface="Times New Roman" pitchFamily="18" charset="0"/>
              </a:rPr>
              <a:t>1. Instinct</a:t>
            </a:r>
            <a:r>
              <a:rPr lang="en-US" sz="3000" b="1" dirty="0">
                <a:latin typeface="Times New Roman" pitchFamily="18" charset="0"/>
                <a:cs typeface="Times New Roman" pitchFamily="18" charset="0"/>
              </a:rPr>
              <a:t>:</a:t>
            </a:r>
            <a:r>
              <a:rPr lang="en-US" sz="3000" dirty="0">
                <a:latin typeface="Times New Roman" pitchFamily="18" charset="0"/>
                <a:cs typeface="Times New Roman" pitchFamily="18" charset="0"/>
              </a:rPr>
              <a:t> It is that knowledge which someone obtains without any effort and from birth to death. It is a natural knowledge which both animal and human being receive</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a:p>
            <a:pPr lvl="0" algn="just">
              <a:buNone/>
            </a:pPr>
            <a:r>
              <a:rPr lang="en-US" sz="3000" b="1" dirty="0" smtClean="0">
                <a:latin typeface="Times New Roman" pitchFamily="18" charset="0"/>
                <a:cs typeface="Times New Roman" pitchFamily="18" charset="0"/>
              </a:rPr>
              <a:t>2. Senses</a:t>
            </a:r>
            <a:r>
              <a:rPr lang="en-US" sz="3000" b="1" dirty="0">
                <a:latin typeface="Times New Roman" pitchFamily="18" charset="0"/>
                <a:cs typeface="Times New Roman" pitchFamily="18" charset="0"/>
              </a:rPr>
              <a:t>:</a:t>
            </a:r>
            <a:r>
              <a:rPr lang="en-US" sz="3000" dirty="0">
                <a:latin typeface="Times New Roman" pitchFamily="18" charset="0"/>
                <a:cs typeface="Times New Roman" pitchFamily="18" charset="0"/>
              </a:rPr>
              <a:t> It means one of the methods for a living being to gather data about the world; sight, smell, hearing, touch, taste; it is related to person material life. It is obtained by means of five senses. It also provides limited knowledge and in some cases it becomes useless and helpless.</a:t>
            </a:r>
          </a:p>
          <a:p>
            <a:endParaRPr lang="en-US" sz="3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fontScale="92500" lnSpcReduction="10000"/>
          </a:bodyPr>
          <a:lstStyle/>
          <a:p>
            <a:pPr algn="just">
              <a:buNone/>
            </a:pPr>
            <a:r>
              <a:rPr lang="en-US" b="1" dirty="0" smtClean="0">
                <a:latin typeface="Times New Roman" pitchFamily="18" charset="0"/>
                <a:cs typeface="Times New Roman" pitchFamily="18" charset="0"/>
              </a:rPr>
              <a:t>3. Reasoning </a:t>
            </a:r>
            <a:r>
              <a:rPr lang="en-US" b="1" dirty="0">
                <a:latin typeface="Times New Roman" pitchFamily="18" charset="0"/>
                <a:cs typeface="Times New Roman" pitchFamily="18" charset="0"/>
              </a:rPr>
              <a:t>&amp; Thinking:</a:t>
            </a:r>
            <a:r>
              <a:rPr lang="en-US" dirty="0">
                <a:latin typeface="Times New Roman" pitchFamily="18" charset="0"/>
                <a:cs typeface="Times New Roman" pitchFamily="18" charset="0"/>
              </a:rPr>
              <a:t> Reason is higher than instinct and is found only in human beings. It also provides limited knowledge. It also relies on senses and without senses it becomes useless. It also has boundaries and a person cannot think beyond that boundaries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gn="just">
              <a:buNone/>
            </a:pPr>
            <a:r>
              <a:rPr lang="en-US" b="1" dirty="0">
                <a:latin typeface="Times New Roman" pitchFamily="18" charset="0"/>
                <a:cs typeface="Times New Roman" pitchFamily="18" charset="0"/>
              </a:rPr>
              <a:t>4.</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Revelatio</a:t>
            </a:r>
            <a:r>
              <a:rPr lang="en-US" dirty="0">
                <a:latin typeface="Times New Roman" pitchFamily="18" charset="0"/>
                <a:cs typeface="Times New Roman" pitchFamily="18" charset="0"/>
              </a:rPr>
              <a:t>n</a:t>
            </a:r>
            <a:r>
              <a:rPr lang="en-US" b="1" dirty="0">
                <a:latin typeface="Times New Roman" pitchFamily="18" charset="0"/>
                <a:cs typeface="Times New Roman" pitchFamily="18" charset="0"/>
              </a:rPr>
              <a:t>:</a:t>
            </a:r>
            <a:r>
              <a:rPr lang="en-US" dirty="0">
                <a:latin typeface="Times New Roman" pitchFamily="18" charset="0"/>
                <a:cs typeface="Times New Roman" pitchFamily="18" charset="0"/>
              </a:rPr>
              <a:t> It is an authentic source of knowledge which always found true and right. The receiver of revelation is prophet and they are reliable persons and can interpret the whole knowledge or revelation accurately. </a:t>
            </a:r>
            <a:r>
              <a:rPr lang="en-US" dirty="0" err="1">
                <a:latin typeface="Times New Roman" pitchFamily="18" charset="0"/>
                <a:cs typeface="Times New Roman" pitchFamily="18" charset="0"/>
              </a:rPr>
              <a:t>Wahi</a:t>
            </a:r>
            <a:r>
              <a:rPr lang="en-US" dirty="0">
                <a:latin typeface="Times New Roman" pitchFamily="18" charset="0"/>
                <a:cs typeface="Times New Roman" pitchFamily="18" charset="0"/>
              </a:rPr>
              <a:t> is protected by Allah; hence there is absolutely no possibility of the slightest contaminating in it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5105400"/>
          </a:xfrm>
        </p:spPr>
        <p:txBody>
          <a:bodyPr/>
          <a:lstStyle/>
          <a:p>
            <a:pPr algn="just">
              <a:buNone/>
            </a:pPr>
            <a:r>
              <a:rPr lang="en-US" b="1" dirty="0" smtClean="0">
                <a:latin typeface="Times New Roman" pitchFamily="18" charset="0"/>
                <a:cs typeface="Times New Roman" pitchFamily="18" charset="0"/>
              </a:rPr>
              <a:t>5. ILHAAM</a:t>
            </a:r>
            <a:r>
              <a:rPr lang="en-US" b="1" dirty="0">
                <a:latin typeface="Times New Roman" pitchFamily="18" charset="0"/>
                <a:cs typeface="Times New Roman" pitchFamily="18" charset="0"/>
              </a:rPr>
              <a: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Ilhaam</a:t>
            </a:r>
            <a:r>
              <a:rPr lang="en-US" dirty="0">
                <a:latin typeface="Times New Roman" pitchFamily="18" charset="0"/>
                <a:cs typeface="Times New Roman" pitchFamily="18" charset="0"/>
              </a:rPr>
              <a:t> is a revelation of a lesser category. This type of revelation comes to the </a:t>
            </a:r>
            <a:r>
              <a:rPr lang="en-US" dirty="0" err="1">
                <a:latin typeface="Times New Roman" pitchFamily="18" charset="0"/>
                <a:cs typeface="Times New Roman" pitchFamily="18" charset="0"/>
              </a:rPr>
              <a:t>Auliyaa</a:t>
            </a:r>
            <a:r>
              <a:rPr lang="en-US" dirty="0">
                <a:latin typeface="Times New Roman" pitchFamily="18" charset="0"/>
                <a:cs typeface="Times New Roman" pitchFamily="18" charset="0"/>
              </a:rPr>
              <a:t> (the Saints of Allah). </a:t>
            </a:r>
            <a:r>
              <a:rPr lang="en-US" dirty="0" err="1">
                <a:latin typeface="Times New Roman" pitchFamily="18" charset="0"/>
                <a:cs typeface="Times New Roman" pitchFamily="18" charset="0"/>
              </a:rPr>
              <a:t>Ilhaam</a:t>
            </a:r>
            <a:r>
              <a:rPr lang="en-US" dirty="0">
                <a:latin typeface="Times New Roman" pitchFamily="18" charset="0"/>
                <a:cs typeface="Times New Roman" pitchFamily="18" charset="0"/>
              </a:rPr>
              <a:t> is not free from contamination. External influence can affect </a:t>
            </a:r>
            <a:r>
              <a:rPr lang="en-US" dirty="0" err="1">
                <a:latin typeface="Times New Roman" pitchFamily="18" charset="0"/>
                <a:cs typeface="Times New Roman" pitchFamily="18" charset="0"/>
              </a:rPr>
              <a:t>Ilhaam</a:t>
            </a:r>
            <a:r>
              <a:rPr lang="en-US" dirty="0">
                <a:latin typeface="Times New Roman" pitchFamily="18" charset="0"/>
                <a:cs typeface="Times New Roman" pitchFamily="18" charset="0"/>
              </a:rPr>
              <a:t>. For this reason the </a:t>
            </a:r>
            <a:r>
              <a:rPr lang="en-US" dirty="0" err="1">
                <a:latin typeface="Times New Roman" pitchFamily="18" charset="0"/>
                <a:cs typeface="Times New Roman" pitchFamily="18" charset="0"/>
              </a:rPr>
              <a:t>Ilhaam</a:t>
            </a:r>
            <a:r>
              <a:rPr lang="en-US" dirty="0">
                <a:latin typeface="Times New Roman" pitchFamily="18" charset="0"/>
                <a:cs typeface="Times New Roman" pitchFamily="18" charset="0"/>
              </a:rPr>
              <a:t> of a </a:t>
            </a:r>
            <a:r>
              <a:rPr lang="en-US" dirty="0" err="1">
                <a:latin typeface="Times New Roman" pitchFamily="18" charset="0"/>
                <a:cs typeface="Times New Roman" pitchFamily="18" charset="0"/>
              </a:rPr>
              <a:t>Wali</a:t>
            </a:r>
            <a:r>
              <a:rPr lang="en-US" dirty="0">
                <a:latin typeface="Times New Roman" pitchFamily="18" charset="0"/>
                <a:cs typeface="Times New Roman" pitchFamily="18" charset="0"/>
              </a:rPr>
              <a:t> is not a source of the </a:t>
            </a:r>
            <a:r>
              <a:rPr lang="en-US" dirty="0" err="1">
                <a:latin typeface="Times New Roman" pitchFamily="18" charset="0"/>
                <a:cs typeface="Times New Roman" pitchFamily="18" charset="0"/>
              </a:rPr>
              <a:t>Shari'ah</a:t>
            </a:r>
            <a:r>
              <a:rPr lang="en-US" dirty="0">
                <a:latin typeface="Times New Roman" pitchFamily="18" charset="0"/>
                <a:cs typeface="Times New Roman" pitchFamily="18" charset="0"/>
              </a:rPr>
              <a:t> nor is it binding upon others. It also comes from Allah but receiver is not prophet so its interpretation may be doubted.</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563</Words>
  <Application>Microsoft Office PowerPoint</Application>
  <PresentationFormat>On-screen Show (4:3)</PresentationFormat>
  <Paragraphs>23</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Concept of Knowledge</vt:lpstr>
      <vt:lpstr>CONCEPT OF KNOWLEDGE</vt:lpstr>
      <vt:lpstr>Slide 3</vt:lpstr>
      <vt:lpstr>STAGES OF KNOWLEDGE</vt:lpstr>
      <vt:lpstr>KINDS OF KNOWLEDGE</vt:lpstr>
      <vt:lpstr>Slide 6</vt:lpstr>
      <vt:lpstr>SOURCES OF KNOWLEDGE</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 of Knowledge</dc:title>
  <dc:creator>Zubair Haider</dc:creator>
  <cp:lastModifiedBy>Dr. M. Athar Hussain</cp:lastModifiedBy>
  <cp:revision>11</cp:revision>
  <dcterms:created xsi:type="dcterms:W3CDTF">2012-11-23T05:05:06Z</dcterms:created>
  <dcterms:modified xsi:type="dcterms:W3CDTF">2016-10-12T07:57:51Z</dcterms:modified>
</cp:coreProperties>
</file>